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8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27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1.xml" ContentType="application/vnd.openxmlformats-officedocument.presentationml.slide+xml"/>
  <Override PartName="/ppt/slides/slide4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9"/>
  </p:notesMasterIdLst>
  <p:handoutMasterIdLst>
    <p:handoutMasterId r:id="rId40"/>
  </p:handoutMasterIdLst>
  <p:sldIdLst>
    <p:sldId id="256" r:id="rId2"/>
    <p:sldId id="288" r:id="rId3"/>
    <p:sldId id="257" r:id="rId4"/>
    <p:sldId id="258" r:id="rId5"/>
    <p:sldId id="259" r:id="rId6"/>
    <p:sldId id="260" r:id="rId7"/>
    <p:sldId id="261" r:id="rId8"/>
    <p:sldId id="262" r:id="rId9"/>
    <p:sldId id="292" r:id="rId10"/>
    <p:sldId id="293" r:id="rId11"/>
    <p:sldId id="295" r:id="rId12"/>
    <p:sldId id="296" r:id="rId13"/>
    <p:sldId id="297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81" r:id="rId22"/>
    <p:sldId id="270" r:id="rId23"/>
    <p:sldId id="271" r:id="rId24"/>
    <p:sldId id="272" r:id="rId25"/>
    <p:sldId id="273" r:id="rId26"/>
    <p:sldId id="274" r:id="rId27"/>
    <p:sldId id="291" r:id="rId28"/>
    <p:sldId id="298" r:id="rId29"/>
    <p:sldId id="299" r:id="rId30"/>
    <p:sldId id="290" r:id="rId31"/>
    <p:sldId id="275" r:id="rId32"/>
    <p:sldId id="283" r:id="rId33"/>
    <p:sldId id="276" r:id="rId34"/>
    <p:sldId id="286" r:id="rId35"/>
    <p:sldId id="285" r:id="rId36"/>
    <p:sldId id="280" r:id="rId37"/>
    <p:sldId id="278" r:id="rId3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9933FF"/>
    <a:srgbClr val="CCFFFF"/>
    <a:srgbClr val="00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84" autoAdjust="0"/>
    <p:restoredTop sz="94660"/>
  </p:normalViewPr>
  <p:slideViewPr>
    <p:cSldViewPr>
      <p:cViewPr varScale="1">
        <p:scale>
          <a:sx n="77" d="100"/>
          <a:sy n="77" d="100"/>
        </p:scale>
        <p:origin x="1248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47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67AA9B4-E19B-4133-A5A8-99D2CD76FD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CCE055-6295-41E1-BE02-7A2A8448334F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E3569-A8FB-4D63-B264-4FDBC9025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318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E3569-A8FB-4D63-B264-4FDBC902598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582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5DD9A-2043-4313-B78E-AD0B288D2F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4434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3083F-D0C6-4A76-B44A-8D1EF483D4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2347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02597E-281C-441B-807D-F7B8916BE0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8803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4DEE6-D632-474B-BA4B-32F144F22F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0438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54A52-23F2-4507-9A91-0BF28742F7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7976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E095B-8B57-477C-B9BE-EA17AD3172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4657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A659D-53FC-416A-BFFB-3B345E291E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9854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A88D7-6D4E-4DC0-8AED-C8F3AF7852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8890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5257F-5B99-434D-919E-51D880783B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5425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37053-342D-451F-BCC9-12488BDEEF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2684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F307F-2DDF-4045-9D7E-73D22938AD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1952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F7420B-9280-42CF-A3FF-2765165E3C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6289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FFD06A3-6AC6-44DE-B804-902608FCAB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www.ouac.on.ca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hyperlink" Target="http://www.myblueprint.ca/" TargetMode="External"/><Relationship Id="rId4" Type="http://schemas.openxmlformats.org/officeDocument/2006/relationships/hyperlink" Target="http://www.schoolfinder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ontariouniversitiesinfo.ca/" TargetMode="Externa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hyperlink" Target="http://www.schoolfinder.com/" TargetMode="External"/><Relationship Id="rId5" Type="http://schemas.openxmlformats.org/officeDocument/2006/relationships/hyperlink" Target="http://www.scholarshipscanada.com/" TargetMode="External"/><Relationship Id="rId4" Type="http://schemas.openxmlformats.org/officeDocument/2006/relationships/hyperlink" Target="http://www.studentawards.com/" TargetMode="External"/><Relationship Id="rId9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hyperlink" Target="http://twi.scdsb.on.ca/" TargetMode="External"/><Relationship Id="rId4" Type="http://schemas.openxmlformats.org/officeDocument/2006/relationships/hyperlink" Target="https://www.ouac.on.ca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hyperlink" Target="https://www.ouac.on.ca/" TargetMode="External"/><Relationship Id="rId5" Type="http://schemas.openxmlformats.org/officeDocument/2006/relationships/hyperlink" Target="https://www.georgiancollege.ca/academics/full-time-programs/honours-bachelor-of-police-studies-baps/" TargetMode="External"/><Relationship Id="rId4" Type="http://schemas.openxmlformats.org/officeDocument/2006/relationships/hyperlink" Target="https://www.fanshawec.ca/programs/bio2-honours-bachelor-applied-technology-biotechnology/next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3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hyperlink" Target="http://calendar.uoit.ca/preview_program.php?catoid=20&amp;poid=3658&amp;returnto=826" TargetMode="External"/><Relationship Id="rId5" Type="http://schemas.openxmlformats.org/officeDocument/2006/relationships/hyperlink" Target="https://bhsc.mcmaster.ca/bhsc-core/" TargetMode="External"/><Relationship Id="rId4" Type="http://schemas.openxmlformats.org/officeDocument/2006/relationships/hyperlink" Target="http://www.electronicinfo.ca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altLang="en-US" dirty="0" smtClean="0"/>
              <a:t> </a:t>
            </a:r>
            <a:r>
              <a:rPr lang="en-CA" altLang="en-US" dirty="0" smtClean="0">
                <a:solidFill>
                  <a:srgbClr val="7030A0"/>
                </a:solidFill>
              </a:rPr>
              <a:t>University  101</a:t>
            </a:r>
            <a:endParaRPr lang="en-US" altLang="en-US" dirty="0" smtClean="0">
              <a:solidFill>
                <a:srgbClr val="7030A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altLang="en-US" dirty="0" smtClean="0"/>
              <a:t>Welcome to </a:t>
            </a:r>
            <a:r>
              <a:rPr lang="en-CA" altLang="en-US" i="1" dirty="0" smtClean="0">
                <a:solidFill>
                  <a:schemeClr val="folHlink"/>
                </a:solidFill>
              </a:rPr>
              <a:t>Lecture Taking 101</a:t>
            </a:r>
            <a:endParaRPr lang="en-US" altLang="en-US" i="1" dirty="0" smtClean="0">
              <a:solidFill>
                <a:schemeClr val="folHlink"/>
              </a:solidFill>
            </a:endParaRPr>
          </a:p>
        </p:txBody>
      </p:sp>
      <p:pic>
        <p:nvPicPr>
          <p:cNvPr id="3076" name="Audio 6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81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3575" y="-38100"/>
            <a:ext cx="1301115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22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3575" y="-38100"/>
            <a:ext cx="1301115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26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3575" y="-38100"/>
            <a:ext cx="1301115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36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3575" y="-38100"/>
            <a:ext cx="1301115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82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altLang="en-US" dirty="0" smtClean="0">
                <a:solidFill>
                  <a:srgbClr val="7030A0"/>
                </a:solidFill>
              </a:rPr>
              <a:t>What is an admission average?</a:t>
            </a:r>
            <a:endParaRPr lang="en-US" altLang="en-US" dirty="0" smtClean="0">
              <a:solidFill>
                <a:srgbClr val="7030A0"/>
              </a:solidFill>
            </a:endParaRPr>
          </a:p>
        </p:txBody>
      </p:sp>
      <p:graphicFrame>
        <p:nvGraphicFramePr>
          <p:cNvPr id="13355" name="Group 43"/>
          <p:cNvGraphicFramePr>
            <a:graphicFrameLocks noGrp="1"/>
          </p:cNvGraphicFramePr>
          <p:nvPr>
            <p:ph idx="1"/>
          </p:nvPr>
        </p:nvGraphicFramePr>
        <p:xfrm>
          <a:off x="762000" y="1676400"/>
          <a:ext cx="4495800" cy="4572000"/>
        </p:xfrm>
        <a:graphic>
          <a:graphicData uri="http://schemas.openxmlformats.org/drawingml/2006/table">
            <a:tbl>
              <a:tblPr/>
              <a:tblGrid>
                <a:gridCol w="320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CA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ENG4U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CA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70%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CA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SCH4U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CA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77%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CA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MFH4U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CA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79%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CA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SBI4U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CA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80%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CA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CHY4U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CA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81%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CA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EWC4U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CA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85%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CA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SPH4U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CA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86%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CA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ADMISSION AVERAGE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CA" altLang="en-US" sz="2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80%</a:t>
                      </a:r>
                      <a:endParaRPr kumimoji="0" lang="en-US" altLang="en-US" sz="2800" b="0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416" name="Text Box 44"/>
          <p:cNvSpPr txBox="1">
            <a:spLocks noChangeArrowheads="1"/>
          </p:cNvSpPr>
          <p:nvPr/>
        </p:nvSpPr>
        <p:spPr bwMode="auto">
          <a:xfrm>
            <a:off x="5638800" y="2438400"/>
            <a:ext cx="3200400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CA" altLang="en-US" sz="2800">
                <a:solidFill>
                  <a:schemeClr val="folHlink"/>
                </a:solidFill>
              </a:rPr>
              <a:t>Prerequisites: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CA" altLang="en-US" sz="2800">
                <a:solidFill>
                  <a:schemeClr val="folHlink"/>
                </a:solidFill>
              </a:rPr>
              <a:t>ENG4U, MFH4U</a:t>
            </a:r>
            <a:endParaRPr lang="en-US" altLang="en-US" sz="2800">
              <a:solidFill>
                <a:schemeClr val="folHlink"/>
              </a:solidFill>
            </a:endParaRPr>
          </a:p>
        </p:txBody>
      </p:sp>
      <p:pic>
        <p:nvPicPr>
          <p:cNvPr id="16417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847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altLang="en-US" sz="4000" dirty="0" smtClean="0">
                <a:solidFill>
                  <a:srgbClr val="7030A0"/>
                </a:solidFill>
              </a:rPr>
              <a:t>What is “Additional Admission Information?”</a:t>
            </a:r>
            <a:endParaRPr lang="en-US" altLang="en-US" sz="4000" dirty="0" smtClean="0">
              <a:solidFill>
                <a:srgbClr val="7030A0"/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altLang="en-US" dirty="0" smtClean="0"/>
              <a:t>How do I found out about it?</a:t>
            </a:r>
            <a:endParaRPr lang="en-US" altLang="en-US" dirty="0" smtClean="0"/>
          </a:p>
        </p:txBody>
      </p:sp>
      <p:pic>
        <p:nvPicPr>
          <p:cNvPr id="1741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47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altLang="en-US" sz="4000" dirty="0" smtClean="0">
                <a:solidFill>
                  <a:srgbClr val="7030A0"/>
                </a:solidFill>
              </a:rPr>
              <a:t>How do universities treat different types of courses?</a:t>
            </a:r>
            <a:endParaRPr lang="en-US" altLang="en-US" sz="4000" dirty="0" smtClean="0">
              <a:solidFill>
                <a:srgbClr val="7030A0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altLang="en-US" dirty="0" smtClean="0"/>
              <a:t>Repeated courses</a:t>
            </a:r>
          </a:p>
          <a:p>
            <a:pPr eaLnBrk="1" hangingPunct="1">
              <a:defRPr/>
            </a:pPr>
            <a:endParaRPr lang="en-CA" altLang="en-US" dirty="0" smtClean="0"/>
          </a:p>
          <a:p>
            <a:pPr eaLnBrk="1" hangingPunct="1">
              <a:defRPr/>
            </a:pPr>
            <a:r>
              <a:rPr lang="en-CA" altLang="en-US" dirty="0" smtClean="0"/>
              <a:t>Night school / Summer school courses</a:t>
            </a:r>
          </a:p>
          <a:p>
            <a:pPr eaLnBrk="1" hangingPunct="1">
              <a:defRPr/>
            </a:pPr>
            <a:endParaRPr lang="en-CA" altLang="en-US" dirty="0" smtClean="0"/>
          </a:p>
          <a:p>
            <a:pPr eaLnBrk="1" hangingPunct="1">
              <a:defRPr/>
            </a:pPr>
            <a:r>
              <a:rPr lang="en-CA" altLang="en-US" dirty="0" smtClean="0"/>
              <a:t>eLearning</a:t>
            </a:r>
            <a:endParaRPr lang="en-US" altLang="en-US" dirty="0" smtClean="0"/>
          </a:p>
        </p:txBody>
      </p:sp>
      <p:pic>
        <p:nvPicPr>
          <p:cNvPr id="18436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71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altLang="en-US" dirty="0" smtClean="0">
                <a:solidFill>
                  <a:srgbClr val="7030A0"/>
                </a:solidFill>
              </a:rPr>
              <a:t>Professional Courses</a:t>
            </a:r>
            <a:endParaRPr lang="en-US" altLang="en-US" dirty="0" smtClean="0">
              <a:solidFill>
                <a:srgbClr val="7030A0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52600"/>
            <a:ext cx="8229600" cy="4343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CA" altLang="en-US" sz="2800" dirty="0" smtClean="0"/>
              <a:t>Medicine, law, dentistry, physiotherapy, speech and language pathology, pharmacy, optometry, etc.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CA" altLang="en-US" sz="2800" dirty="0" smtClean="0">
                <a:solidFill>
                  <a:srgbClr val="FF0000"/>
                </a:solidFill>
              </a:rPr>
              <a:t>All these programs require </a:t>
            </a:r>
            <a:r>
              <a:rPr lang="en-CA" altLang="en-US" sz="2800" u="sng" dirty="0" smtClean="0">
                <a:solidFill>
                  <a:srgbClr val="FF0000"/>
                </a:solidFill>
              </a:rPr>
              <a:t>prior University studies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/>
              <a:t>They too will have prerequisites but they will be specified UNIVERSITY courses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/>
              <a:t>Check these prerequisites when choosing your university courses – it too is a matching game!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1800" dirty="0">
                <a:hlinkClick r:id="rId4"/>
              </a:rPr>
              <a:t>https://www.ouac.on.ca</a:t>
            </a:r>
            <a:r>
              <a:rPr lang="en-US" altLang="en-US" sz="1800" dirty="0" smtClean="0">
                <a:hlinkClick r:id="rId4"/>
              </a:rPr>
              <a:t>/</a:t>
            </a:r>
            <a:endParaRPr lang="en-US" altLang="en-US" sz="1800" dirty="0" smtClean="0"/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800" dirty="0" smtClean="0"/>
          </a:p>
        </p:txBody>
      </p:sp>
      <p:pic>
        <p:nvPicPr>
          <p:cNvPr id="19460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72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altLang="en-US" dirty="0" smtClean="0">
                <a:solidFill>
                  <a:srgbClr val="7030A0"/>
                </a:solidFill>
              </a:rPr>
              <a:t>How do I visit a campus?</a:t>
            </a:r>
            <a:endParaRPr lang="en-US" altLang="en-US" dirty="0" smtClean="0">
              <a:solidFill>
                <a:srgbClr val="7030A0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altLang="en-US" dirty="0" smtClean="0"/>
              <a:t>Liaison office</a:t>
            </a:r>
          </a:p>
          <a:p>
            <a:pPr eaLnBrk="1" hangingPunct="1">
              <a:defRPr/>
            </a:pPr>
            <a:r>
              <a:rPr lang="en-CA" altLang="en-US" dirty="0"/>
              <a:t>Most tours will be virtual this </a:t>
            </a:r>
            <a:r>
              <a:rPr lang="en-CA" altLang="en-US" dirty="0" smtClean="0"/>
              <a:t>year</a:t>
            </a:r>
          </a:p>
          <a:p>
            <a:pPr eaLnBrk="1" hangingPunct="1">
              <a:defRPr/>
            </a:pPr>
            <a:r>
              <a:rPr lang="en-US" altLang="en-US" dirty="0" smtClean="0">
                <a:solidFill>
                  <a:schemeClr val="folHlink"/>
                </a:solidFill>
              </a:rPr>
              <a:t>What should I ask about?</a:t>
            </a:r>
          </a:p>
        </p:txBody>
      </p:sp>
      <p:pic>
        <p:nvPicPr>
          <p:cNvPr id="20484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31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altLang="en-US" sz="4000" dirty="0" smtClean="0">
                <a:solidFill>
                  <a:srgbClr val="7030A0"/>
                </a:solidFill>
              </a:rPr>
              <a:t>How do I find out about universities </a:t>
            </a:r>
            <a:r>
              <a:rPr lang="en-CA" altLang="en-US" sz="4000" dirty="0" smtClean="0">
                <a:solidFill>
                  <a:srgbClr val="FF0000"/>
                </a:solidFill>
              </a:rPr>
              <a:t>outside</a:t>
            </a:r>
            <a:r>
              <a:rPr lang="en-CA" altLang="en-US" sz="4000" dirty="0" smtClean="0">
                <a:solidFill>
                  <a:srgbClr val="CCFFFF"/>
                </a:solidFill>
              </a:rPr>
              <a:t> </a:t>
            </a:r>
            <a:r>
              <a:rPr lang="en-CA" altLang="en-US" sz="4000" dirty="0" smtClean="0">
                <a:solidFill>
                  <a:srgbClr val="7030A0"/>
                </a:solidFill>
              </a:rPr>
              <a:t>of Ontario?</a:t>
            </a:r>
            <a:endParaRPr lang="en-US" altLang="en-US" sz="4000" dirty="0" smtClean="0">
              <a:solidFill>
                <a:srgbClr val="7030A0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altLang="en-US" dirty="0" smtClean="0"/>
              <a:t>Individual university websites</a:t>
            </a:r>
          </a:p>
          <a:p>
            <a:pPr eaLnBrk="1" hangingPunct="1">
              <a:defRPr/>
            </a:pPr>
            <a:r>
              <a:rPr lang="en-CA" altLang="en-US" dirty="0" smtClean="0"/>
              <a:t>Individual deadlines &amp; applications</a:t>
            </a:r>
          </a:p>
          <a:p>
            <a:pPr eaLnBrk="1" hangingPunct="1">
              <a:defRPr/>
            </a:pPr>
            <a:r>
              <a:rPr lang="en-US" altLang="en-US" dirty="0" smtClean="0"/>
              <a:t>Please let Mrs. </a:t>
            </a:r>
            <a:r>
              <a:rPr lang="en-US" altLang="en-US" dirty="0" err="1" smtClean="0"/>
              <a:t>Pelllarin</a:t>
            </a:r>
            <a:r>
              <a:rPr lang="en-US" altLang="en-US" dirty="0" smtClean="0"/>
              <a:t> know if you are applying to these or to the USA</a:t>
            </a:r>
            <a:endParaRPr lang="en-CA" altLang="en-US" dirty="0" smtClean="0"/>
          </a:p>
          <a:p>
            <a:pPr eaLnBrk="1" hangingPunct="1">
              <a:defRPr/>
            </a:pPr>
            <a:r>
              <a:rPr lang="en-CA" altLang="en-US" dirty="0" smtClean="0">
                <a:hlinkClick r:id="rId4"/>
              </a:rPr>
              <a:t>www.schoolfinder.com</a:t>
            </a:r>
            <a:r>
              <a:rPr lang="en-CA" altLang="en-US" dirty="0" smtClean="0"/>
              <a:t> </a:t>
            </a:r>
          </a:p>
          <a:p>
            <a:pPr eaLnBrk="1" hangingPunct="1">
              <a:defRPr/>
            </a:pPr>
            <a:r>
              <a:rPr lang="en-CA" altLang="en-US" dirty="0" smtClean="0">
                <a:hlinkClick r:id="rId5"/>
              </a:rPr>
              <a:t>www.myblueprint.ca</a:t>
            </a:r>
            <a:endParaRPr lang="en-CA" altLang="en-US" dirty="0" smtClean="0"/>
          </a:p>
          <a:p>
            <a:pPr eaLnBrk="1" hangingPunct="1">
              <a:defRPr/>
            </a:pPr>
            <a:endParaRPr lang="en-US" altLang="en-US" dirty="0" smtClean="0"/>
          </a:p>
        </p:txBody>
      </p:sp>
      <p:pic>
        <p:nvPicPr>
          <p:cNvPr id="21508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27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7030A0"/>
                </a:solidFill>
              </a:rPr>
              <a:t>Thank you for joining 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 will be talking over the slides.  Please use the </a:t>
            </a:r>
            <a:r>
              <a:rPr lang="en-US" i="1" dirty="0" smtClean="0"/>
              <a:t>University 101 Worksheet </a:t>
            </a:r>
            <a:r>
              <a:rPr lang="en-US" dirty="0" smtClean="0"/>
              <a:t>that was emailed to you to make notes</a:t>
            </a:r>
          </a:p>
          <a:p>
            <a:pPr>
              <a:defRPr/>
            </a:pPr>
            <a:r>
              <a:rPr lang="en-US" dirty="0" smtClean="0"/>
              <a:t>Record any questions you have and bring them to our individual meeting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  <a:endParaRPr lang="en-US" dirty="0" smtClean="0"/>
          </a:p>
          <a:p>
            <a:pPr>
              <a:defRPr/>
            </a:pPr>
            <a:endParaRPr lang="en-US" dirty="0"/>
          </a:p>
        </p:txBody>
      </p:sp>
      <p:pic>
        <p:nvPicPr>
          <p:cNvPr id="4100" name="Audio 4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91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altLang="en-US" dirty="0" smtClean="0">
                <a:solidFill>
                  <a:srgbClr val="7030A0"/>
                </a:solidFill>
              </a:rPr>
              <a:t>How much will university cost?</a:t>
            </a:r>
            <a:endParaRPr lang="en-US" altLang="en-US" dirty="0" smtClean="0">
              <a:solidFill>
                <a:srgbClr val="7030A0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6868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CA" altLang="en-US" dirty="0" smtClean="0"/>
              <a:t>$18,000 - $25,000 (with accommodation)</a:t>
            </a:r>
          </a:p>
          <a:p>
            <a:pPr eaLnBrk="1" hangingPunct="1">
              <a:defRPr/>
            </a:pPr>
            <a:r>
              <a:rPr lang="en-CA" altLang="en-US" dirty="0" smtClean="0"/>
              <a:t>$9,000 - $11,000 (without accommodation) </a:t>
            </a:r>
            <a:endParaRPr lang="en-US" altLang="en-US" dirty="0" smtClean="0"/>
          </a:p>
        </p:txBody>
      </p:sp>
      <p:pic>
        <p:nvPicPr>
          <p:cNvPr id="22532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91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altLang="en-US" dirty="0" smtClean="0">
                <a:solidFill>
                  <a:srgbClr val="7030A0"/>
                </a:solidFill>
              </a:rPr>
              <a:t>Personal Wellness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133600"/>
            <a:ext cx="82296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CA" altLang="en-US" sz="2800" dirty="0" smtClean="0"/>
              <a:t>Exercise (student fees)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CA" altLang="en-US" sz="2800" dirty="0" smtClean="0"/>
              <a:t>Cafeteria food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CA" altLang="en-US" sz="2800" dirty="0" smtClean="0"/>
              <a:t>On-site health care professionals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CA" altLang="en-US" sz="2800" dirty="0" smtClean="0"/>
              <a:t>Drug </a:t>
            </a:r>
            <a:r>
              <a:rPr lang="en-CA" altLang="en-US" sz="2800" smtClean="0"/>
              <a:t>/ Dental </a:t>
            </a:r>
            <a:r>
              <a:rPr lang="en-CA" altLang="en-US" sz="2800" dirty="0" smtClean="0"/>
              <a:t>plan (check student fees)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CA" altLang="en-US" sz="2800" dirty="0" smtClean="0"/>
              <a:t>Social time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CA" altLang="en-US" sz="2800" dirty="0" smtClean="0"/>
              <a:t>Sleep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CA" altLang="en-US" sz="2800" u="sng" dirty="0" smtClean="0"/>
              <a:t>BALANCE  </a:t>
            </a:r>
            <a:r>
              <a:rPr lang="en-CA" altLang="en-US" sz="2800" dirty="0" smtClean="0"/>
              <a:t>(fun + school)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CA" altLang="en-US" dirty="0" smtClean="0">
                <a:solidFill>
                  <a:srgbClr val="FF0000"/>
                </a:solidFill>
              </a:rPr>
              <a:t>=== Self-Discipline</a:t>
            </a:r>
          </a:p>
        </p:txBody>
      </p:sp>
      <p:pic>
        <p:nvPicPr>
          <p:cNvPr id="23556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877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altLang="en-US" dirty="0" smtClean="0">
                <a:solidFill>
                  <a:srgbClr val="7030A0"/>
                </a:solidFill>
              </a:rPr>
              <a:t>How do I find Scholarships?</a:t>
            </a:r>
            <a:endParaRPr lang="en-US" altLang="en-US" dirty="0" smtClean="0">
              <a:solidFill>
                <a:srgbClr val="7030A0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CA" altLang="en-US" sz="2800" dirty="0" smtClean="0"/>
              <a:t>Scholarship websites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CA" altLang="en-US" sz="2800" dirty="0" smtClean="0"/>
              <a:t>		</a:t>
            </a:r>
            <a:r>
              <a:rPr lang="en-CA" altLang="en-US" sz="2800" dirty="0" smtClean="0">
                <a:hlinkClick r:id="rId4"/>
              </a:rPr>
              <a:t>www.studentawards.com</a:t>
            </a:r>
            <a:endParaRPr lang="en-CA" altLang="en-US" sz="2800" dirty="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CA" altLang="en-US" sz="2800" dirty="0" smtClean="0"/>
              <a:t>		</a:t>
            </a:r>
            <a:r>
              <a:rPr lang="en-CA" altLang="en-US" sz="2800" dirty="0" smtClean="0">
                <a:hlinkClick r:id="rId5"/>
              </a:rPr>
              <a:t>www.scholarshipscanada.com</a:t>
            </a:r>
            <a:endParaRPr lang="en-CA" altLang="en-US" sz="2800" dirty="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CA" altLang="en-US" sz="2800" dirty="0" smtClean="0"/>
              <a:t>		</a:t>
            </a:r>
            <a:r>
              <a:rPr lang="en-CA" altLang="en-US" sz="2800" dirty="0" smtClean="0">
                <a:hlinkClick r:id="rId6"/>
              </a:rPr>
              <a:t>www.schoolfinder.com</a:t>
            </a:r>
            <a:endParaRPr lang="en-CA" altLang="en-US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CA" altLang="en-US" sz="2800" dirty="0" smtClean="0"/>
              <a:t>Twitter:  Seeking Scholarships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CA" altLang="en-US" sz="2800" dirty="0" smtClean="0"/>
              <a:t>University websites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CA" altLang="en-US" sz="2800" dirty="0" smtClean="0"/>
              <a:t>Bursaries – in ‘awards section’ on post-secondary websites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CA" altLang="en-US" sz="2800" dirty="0" smtClean="0">
                <a:hlinkClick r:id="rId7"/>
              </a:rPr>
              <a:t>www.ontariouniversitiesinfo.ca</a:t>
            </a:r>
            <a:endParaRPr lang="en-CA" altLang="en-US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CA" altLang="en-US" sz="2800" dirty="0" smtClean="0"/>
              <a:t>Guidance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CA" altLang="en-US" sz="2800" dirty="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altLang="en-US" sz="2800" dirty="0" smtClean="0"/>
          </a:p>
        </p:txBody>
      </p:sp>
      <p:pic>
        <p:nvPicPr>
          <p:cNvPr id="24580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47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altLang="en-US" dirty="0" smtClean="0">
                <a:solidFill>
                  <a:srgbClr val="7030A0"/>
                </a:solidFill>
              </a:rPr>
              <a:t>How do I apply?</a:t>
            </a:r>
            <a:endParaRPr lang="en-US" altLang="en-US" dirty="0" smtClean="0">
              <a:solidFill>
                <a:srgbClr val="7030A0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Not yet….you need a PIN</a:t>
            </a:r>
            <a:endParaRPr lang="en-CA" altLang="en-US" dirty="0" smtClean="0"/>
          </a:p>
          <a:p>
            <a:pPr eaLnBrk="1" hangingPunct="1">
              <a:defRPr/>
            </a:pPr>
            <a:r>
              <a:rPr lang="en-CA" altLang="en-US" dirty="0" smtClean="0"/>
              <a:t>Mid-late October</a:t>
            </a:r>
          </a:p>
          <a:p>
            <a:pPr eaLnBrk="1" hangingPunct="1">
              <a:defRPr/>
            </a:pPr>
            <a:r>
              <a:rPr lang="en-CA" altLang="en-US" dirty="0">
                <a:hlinkClick r:id="rId4"/>
              </a:rPr>
              <a:t>https://www.ouac.on.ca</a:t>
            </a:r>
            <a:r>
              <a:rPr lang="en-CA" altLang="en-US" dirty="0" smtClean="0">
                <a:hlinkClick r:id="rId4"/>
              </a:rPr>
              <a:t>/</a:t>
            </a:r>
            <a:endParaRPr lang="en-CA" altLang="en-US" dirty="0" smtClean="0"/>
          </a:p>
          <a:p>
            <a:pPr eaLnBrk="1" hangingPunct="1">
              <a:defRPr/>
            </a:pPr>
            <a:r>
              <a:rPr lang="en-CA" altLang="en-US" dirty="0" smtClean="0"/>
              <a:t>Application videos, </a:t>
            </a:r>
            <a:r>
              <a:rPr lang="en-CA" altLang="en-US" dirty="0" err="1" smtClean="0"/>
              <a:t>powerpoint</a:t>
            </a:r>
            <a:r>
              <a:rPr lang="en-CA" altLang="en-US" dirty="0" smtClean="0"/>
              <a:t> and handouts are posted on </a:t>
            </a:r>
            <a:r>
              <a:rPr lang="en-CA" altLang="en-US" dirty="0"/>
              <a:t>TLSS website </a:t>
            </a:r>
            <a:r>
              <a:rPr lang="en-CA" altLang="en-US" dirty="0">
                <a:hlinkClick r:id="rId5"/>
              </a:rPr>
              <a:t>http://twi.scdsb.on.ca</a:t>
            </a:r>
            <a:r>
              <a:rPr lang="en-CA" altLang="en-US" dirty="0" smtClean="0">
                <a:hlinkClick r:id="rId5"/>
              </a:rPr>
              <a:t>/ </a:t>
            </a:r>
            <a:endParaRPr lang="en-CA" altLang="en-US" dirty="0" smtClean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altLang="en-US" dirty="0" smtClean="0"/>
          </a:p>
        </p:txBody>
      </p:sp>
      <p:pic>
        <p:nvPicPr>
          <p:cNvPr id="25604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86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altLang="en-US" sz="4000" dirty="0" smtClean="0">
                <a:solidFill>
                  <a:srgbClr val="7030A0"/>
                </a:solidFill>
              </a:rPr>
              <a:t>How many programs can I apply for?</a:t>
            </a:r>
            <a:endParaRPr lang="en-US" altLang="en-US" sz="4000" dirty="0" smtClean="0">
              <a:solidFill>
                <a:srgbClr val="7030A0"/>
              </a:solidFill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altLang="en-US" dirty="0" smtClean="0"/>
              <a:t>Unlimited, but </a:t>
            </a:r>
            <a:r>
              <a:rPr lang="en-CA" altLang="en-US" u="sng" dirty="0" smtClean="0"/>
              <a:t>not more than 3 at any one university</a:t>
            </a:r>
          </a:p>
          <a:p>
            <a:pPr eaLnBrk="1" hangingPunct="1">
              <a:defRPr/>
            </a:pPr>
            <a:r>
              <a:rPr lang="en-CA" altLang="en-US" dirty="0" smtClean="0">
                <a:solidFill>
                  <a:srgbClr val="FF0000"/>
                </a:solidFill>
              </a:rPr>
              <a:t>$150</a:t>
            </a:r>
            <a:r>
              <a:rPr lang="en-CA" altLang="en-US" dirty="0" smtClean="0"/>
              <a:t> for 3 choices;   </a:t>
            </a:r>
            <a:r>
              <a:rPr lang="en-CA" altLang="en-US" dirty="0" smtClean="0">
                <a:solidFill>
                  <a:srgbClr val="FF0000"/>
                </a:solidFill>
              </a:rPr>
              <a:t>$50</a:t>
            </a:r>
            <a:r>
              <a:rPr lang="en-CA" altLang="en-US" dirty="0" smtClean="0"/>
              <a:t> per choice thereafter</a:t>
            </a:r>
          </a:p>
          <a:p>
            <a:pPr eaLnBrk="1" hangingPunct="1">
              <a:defRPr/>
            </a:pPr>
            <a:endParaRPr lang="en-CA" altLang="en-US" dirty="0"/>
          </a:p>
          <a:p>
            <a:pPr eaLnBrk="1" hangingPunct="1">
              <a:defRPr/>
            </a:pPr>
            <a:r>
              <a:rPr lang="en-CA" altLang="en-US" dirty="0" smtClean="0"/>
              <a:t>You can delete a choice and add another one for no extra cost IF at SAME school</a:t>
            </a:r>
            <a:endParaRPr lang="en-US" altLang="en-US" dirty="0" smtClean="0"/>
          </a:p>
        </p:txBody>
      </p:sp>
      <p:pic>
        <p:nvPicPr>
          <p:cNvPr id="26628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797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altLang="en-US" dirty="0" smtClean="0">
                <a:solidFill>
                  <a:srgbClr val="7030A0"/>
                </a:solidFill>
              </a:rPr>
              <a:t>What if I take a gap year?</a:t>
            </a:r>
            <a:endParaRPr lang="en-US" altLang="en-US" dirty="0" smtClean="0">
              <a:solidFill>
                <a:srgbClr val="7030A0"/>
              </a:solidFill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altLang="en-US" dirty="0" smtClean="0"/>
              <a:t>Can I defer my acceptance?</a:t>
            </a:r>
            <a:endParaRPr lang="en-US" altLang="en-US" dirty="0" smtClean="0"/>
          </a:p>
        </p:txBody>
      </p:sp>
      <p:pic>
        <p:nvPicPr>
          <p:cNvPr id="2765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16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altLang="en-US" sz="4000" dirty="0" smtClean="0">
                <a:solidFill>
                  <a:srgbClr val="7030A0"/>
                </a:solidFill>
              </a:rPr>
              <a:t>What are the programs offered jointly by colleges and universities?</a:t>
            </a:r>
            <a:endParaRPr lang="en-US" altLang="en-US" sz="4000" dirty="0" smtClean="0">
              <a:solidFill>
                <a:srgbClr val="7030A0"/>
              </a:solidFill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altLang="en-US" dirty="0" smtClean="0"/>
              <a:t>Applied degrees</a:t>
            </a:r>
          </a:p>
          <a:p>
            <a:pPr lvl="1" eaLnBrk="1" hangingPunct="1">
              <a:defRPr/>
            </a:pPr>
            <a:r>
              <a:rPr lang="en-US" sz="1800" dirty="0">
                <a:hlinkClick r:id="rId4"/>
              </a:rPr>
              <a:t>https://</a:t>
            </a:r>
            <a:r>
              <a:rPr lang="en-US" sz="1800" dirty="0" smtClean="0">
                <a:hlinkClick r:id="rId4"/>
              </a:rPr>
              <a:t>www.fanshawec.ca/programs/bio2-honours-bachelor-applied-technology-biotechnology/next</a:t>
            </a:r>
            <a:endParaRPr lang="en-CA" altLang="en-US" sz="1800" dirty="0" smtClean="0"/>
          </a:p>
          <a:p>
            <a:pPr lvl="1" eaLnBrk="1" hangingPunct="1">
              <a:defRPr/>
            </a:pPr>
            <a:r>
              <a:rPr lang="en-CA" altLang="en-US" sz="1800" dirty="0" smtClean="0">
                <a:hlinkClick r:id="rId5"/>
              </a:rPr>
              <a:t>https</a:t>
            </a:r>
            <a:r>
              <a:rPr lang="en-CA" altLang="en-US" sz="1800" dirty="0">
                <a:hlinkClick r:id="rId5"/>
              </a:rPr>
              <a:t>://www.georgiancollege.ca/academics/full-time-programs/honours-bachelor-of-police-studies-baps</a:t>
            </a:r>
            <a:r>
              <a:rPr lang="en-CA" altLang="en-US" sz="1800" dirty="0" smtClean="0">
                <a:hlinkClick r:id="rId5"/>
              </a:rPr>
              <a:t>/</a:t>
            </a:r>
            <a:endParaRPr lang="en-CA" altLang="en-US" sz="1800" dirty="0" smtClean="0"/>
          </a:p>
          <a:p>
            <a:pPr eaLnBrk="1" hangingPunct="1">
              <a:defRPr/>
            </a:pPr>
            <a:r>
              <a:rPr lang="en-CA" altLang="en-US" dirty="0" smtClean="0"/>
              <a:t>Collaborative degrees</a:t>
            </a:r>
          </a:p>
          <a:p>
            <a:pPr lvl="1" eaLnBrk="1" hangingPunct="1">
              <a:defRPr/>
            </a:pPr>
            <a:r>
              <a:rPr lang="en-CA" altLang="en-US" sz="1800" dirty="0">
                <a:hlinkClick r:id="rId6"/>
              </a:rPr>
              <a:t>https://www.ouac.on.ca</a:t>
            </a:r>
            <a:r>
              <a:rPr lang="en-CA" altLang="en-US" sz="1800" dirty="0" smtClean="0">
                <a:hlinkClick r:id="rId6"/>
              </a:rPr>
              <a:t>/</a:t>
            </a:r>
            <a:endParaRPr lang="en-CA" altLang="en-US" sz="1800" dirty="0" smtClean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CA" altLang="en-US" dirty="0" smtClean="0"/>
              <a:t>				</a:t>
            </a:r>
          </a:p>
          <a:p>
            <a:pPr eaLnBrk="1" hangingPunct="1">
              <a:defRPr/>
            </a:pPr>
            <a:r>
              <a:rPr lang="en-CA" altLang="en-US" dirty="0" smtClean="0"/>
              <a:t>Articulated degrees (College – University transfer degrees)  </a:t>
            </a:r>
            <a:r>
              <a:rPr lang="en-CA" altLang="en-US" u="sng" dirty="0" smtClean="0"/>
              <a:t>www.ontransfer.ca</a:t>
            </a:r>
            <a:endParaRPr lang="en-US" altLang="en-US" u="sng" dirty="0" smtClean="0"/>
          </a:p>
        </p:txBody>
      </p:sp>
      <p:pic>
        <p:nvPicPr>
          <p:cNvPr id="28676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7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1376363"/>
            <a:ext cx="523875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97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3575" y="-38100"/>
            <a:ext cx="1301115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2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3575" y="-38100"/>
            <a:ext cx="1301115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16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CA" altLang="en-US" dirty="0" smtClean="0">
                <a:solidFill>
                  <a:srgbClr val="7030A0"/>
                </a:solidFill>
              </a:rPr>
              <a:t>What is a Degree?</a:t>
            </a:r>
            <a:endParaRPr lang="en-US" altLang="en-US" dirty="0" smtClean="0">
              <a:solidFill>
                <a:srgbClr val="7030A0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 eaLnBrk="1" hangingPunct="1">
              <a:lnSpc>
                <a:spcPct val="80000"/>
              </a:lnSpc>
              <a:defRPr/>
            </a:pPr>
            <a:r>
              <a:rPr lang="en-CA" altLang="en-US" sz="2800" dirty="0" smtClean="0">
                <a:solidFill>
                  <a:schemeClr val="folHlink"/>
                </a:solidFill>
              </a:rPr>
              <a:t>BA</a:t>
            </a:r>
            <a:r>
              <a:rPr lang="en-CA" altLang="en-US" sz="2800" dirty="0" smtClean="0">
                <a:solidFill>
                  <a:schemeClr val="accent1"/>
                </a:solidFill>
              </a:rPr>
              <a:t>		</a:t>
            </a:r>
            <a:r>
              <a:rPr lang="en-CA" altLang="en-US" sz="2800" dirty="0" smtClean="0">
                <a:solidFill>
                  <a:srgbClr val="FF00FF"/>
                </a:solidFill>
              </a:rPr>
              <a:t>MA</a:t>
            </a:r>
            <a:r>
              <a:rPr lang="en-CA" altLang="en-US" sz="2800" dirty="0" smtClean="0">
                <a:solidFill>
                  <a:schemeClr val="accent1"/>
                </a:solidFill>
              </a:rPr>
              <a:t>		</a:t>
            </a:r>
            <a:r>
              <a:rPr lang="en-CA" altLang="en-US" sz="2800" dirty="0" smtClean="0">
                <a:solidFill>
                  <a:schemeClr val="hlink"/>
                </a:solidFill>
              </a:rPr>
              <a:t>PhD</a:t>
            </a:r>
          </a:p>
          <a:p>
            <a:pPr marL="533400" indent="-533400" eaLnBrk="1" hangingPunct="1">
              <a:lnSpc>
                <a:spcPct val="80000"/>
              </a:lnSpc>
              <a:defRPr/>
            </a:pPr>
            <a:r>
              <a:rPr lang="en-CA" altLang="en-US" sz="2800" dirty="0" smtClean="0">
                <a:solidFill>
                  <a:schemeClr val="folHlink"/>
                </a:solidFill>
              </a:rPr>
              <a:t>BSc		</a:t>
            </a:r>
            <a:r>
              <a:rPr lang="en-CA" altLang="en-US" sz="2800" dirty="0" smtClean="0">
                <a:solidFill>
                  <a:srgbClr val="FF00FF"/>
                </a:solidFill>
              </a:rPr>
              <a:t>MSc</a:t>
            </a:r>
            <a:r>
              <a:rPr lang="en-CA" altLang="en-US" sz="2800" dirty="0" smtClean="0">
                <a:solidFill>
                  <a:schemeClr val="folHlink"/>
                </a:solidFill>
              </a:rPr>
              <a:t>		</a:t>
            </a:r>
            <a:r>
              <a:rPr lang="en-CA" altLang="en-US" sz="2800" dirty="0" smtClean="0">
                <a:solidFill>
                  <a:schemeClr val="hlink"/>
                </a:solidFill>
              </a:rPr>
              <a:t>PhD</a:t>
            </a:r>
          </a:p>
          <a:p>
            <a:pPr marL="533400" indent="-533400" eaLnBrk="1" hangingPunct="1">
              <a:lnSpc>
                <a:spcPct val="80000"/>
              </a:lnSpc>
              <a:defRPr/>
            </a:pPr>
            <a:r>
              <a:rPr lang="en-CA" altLang="en-US" sz="2800" dirty="0" err="1" smtClean="0">
                <a:solidFill>
                  <a:schemeClr val="folHlink"/>
                </a:solidFill>
              </a:rPr>
              <a:t>BEd</a:t>
            </a:r>
            <a:r>
              <a:rPr lang="en-CA" altLang="en-US" sz="2800" dirty="0" smtClean="0"/>
              <a:t>		</a:t>
            </a:r>
            <a:r>
              <a:rPr lang="en-CA" altLang="en-US" sz="2800" dirty="0" smtClean="0">
                <a:solidFill>
                  <a:srgbClr val="FF00FF"/>
                </a:solidFill>
              </a:rPr>
              <a:t>MEd</a:t>
            </a:r>
            <a:r>
              <a:rPr lang="en-CA" altLang="en-US" sz="2800" dirty="0" smtClean="0"/>
              <a:t>		</a:t>
            </a:r>
            <a:r>
              <a:rPr lang="en-CA" altLang="en-US" sz="2800" dirty="0" smtClean="0">
                <a:solidFill>
                  <a:schemeClr val="hlink"/>
                </a:solidFill>
              </a:rPr>
              <a:t>PhD</a:t>
            </a:r>
          </a:p>
          <a:p>
            <a:pPr marL="533400" indent="-533400" eaLnBrk="1" hangingPunct="1">
              <a:lnSpc>
                <a:spcPct val="80000"/>
              </a:lnSpc>
              <a:defRPr/>
            </a:pPr>
            <a:r>
              <a:rPr lang="en-CA" altLang="en-US" sz="2800" dirty="0" smtClean="0">
                <a:solidFill>
                  <a:schemeClr val="folHlink"/>
                </a:solidFill>
              </a:rPr>
              <a:t>BFA</a:t>
            </a:r>
            <a:r>
              <a:rPr lang="en-CA" altLang="en-US" sz="2800" dirty="0" smtClean="0">
                <a:solidFill>
                  <a:srgbClr val="FF0000"/>
                </a:solidFill>
              </a:rPr>
              <a:t>		</a:t>
            </a:r>
            <a:r>
              <a:rPr lang="en-CA" altLang="en-US" sz="2800" dirty="0" smtClean="0">
                <a:solidFill>
                  <a:srgbClr val="FF00FF"/>
                </a:solidFill>
              </a:rPr>
              <a:t>MFA</a:t>
            </a:r>
          </a:p>
          <a:p>
            <a:pPr marL="533400" indent="-533400" eaLnBrk="1" hangingPunct="1">
              <a:lnSpc>
                <a:spcPct val="80000"/>
              </a:lnSpc>
              <a:defRPr/>
            </a:pPr>
            <a:r>
              <a:rPr lang="en-CA" altLang="en-US" sz="2800" dirty="0" smtClean="0">
                <a:solidFill>
                  <a:schemeClr val="folHlink"/>
                </a:solidFill>
              </a:rPr>
              <a:t>BBA</a:t>
            </a:r>
            <a:r>
              <a:rPr lang="en-CA" altLang="en-US" sz="2800" dirty="0" smtClean="0">
                <a:solidFill>
                  <a:schemeClr val="hlink"/>
                </a:solidFill>
              </a:rPr>
              <a:t>		</a:t>
            </a:r>
            <a:r>
              <a:rPr lang="en-CA" altLang="en-US" sz="2800" dirty="0" smtClean="0">
                <a:solidFill>
                  <a:srgbClr val="FF00FF"/>
                </a:solidFill>
              </a:rPr>
              <a:t>MBA</a:t>
            </a:r>
          </a:p>
          <a:p>
            <a:pPr marL="533400" indent="-53340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CA" altLang="en-US" sz="2800" dirty="0" smtClean="0">
              <a:solidFill>
                <a:schemeClr val="hlink"/>
              </a:solidFill>
            </a:endParaRPr>
          </a:p>
          <a:p>
            <a:pPr marL="533400" indent="-533400" eaLnBrk="1" hangingPunct="1">
              <a:lnSpc>
                <a:spcPct val="80000"/>
              </a:lnSpc>
              <a:defRPr/>
            </a:pPr>
            <a:r>
              <a:rPr lang="en-CA" altLang="en-US" sz="2800" dirty="0" smtClean="0"/>
              <a:t>MD			</a:t>
            </a:r>
            <a:r>
              <a:rPr lang="en-CA" altLang="en-US" sz="2000" dirty="0" smtClean="0">
                <a:solidFill>
                  <a:schemeClr val="accent4">
                    <a:lumMod val="25000"/>
                  </a:schemeClr>
                </a:solidFill>
              </a:rPr>
              <a:t>(What is a Diploma?)</a:t>
            </a:r>
          </a:p>
          <a:p>
            <a:pPr marL="533400" indent="-533400" eaLnBrk="1" hangingPunct="1">
              <a:lnSpc>
                <a:spcPct val="80000"/>
              </a:lnSpc>
              <a:defRPr/>
            </a:pPr>
            <a:r>
              <a:rPr lang="en-CA" altLang="en-US" sz="2800" dirty="0" smtClean="0"/>
              <a:t>DDS</a:t>
            </a:r>
          </a:p>
          <a:p>
            <a:pPr marL="533400" indent="-533400" eaLnBrk="1" hangingPunct="1">
              <a:lnSpc>
                <a:spcPct val="80000"/>
              </a:lnSpc>
              <a:defRPr/>
            </a:pPr>
            <a:r>
              <a:rPr lang="en-CA" altLang="en-US" sz="2800" dirty="0" smtClean="0"/>
              <a:t>LLB</a:t>
            </a:r>
          </a:p>
        </p:txBody>
      </p:sp>
      <p:pic>
        <p:nvPicPr>
          <p:cNvPr id="5124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227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3" y="1147763"/>
            <a:ext cx="5705475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56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 smtClean="0">
                <a:solidFill>
                  <a:srgbClr val="7030A0"/>
                </a:solidFill>
              </a:rPr>
              <a:t>Timeframes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CA" altLang="en-US" dirty="0" smtClean="0"/>
              <a:t>Apply – starting early November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CA" altLang="en-US" dirty="0" smtClean="0"/>
              <a:t>Applications due - </a:t>
            </a:r>
            <a:r>
              <a:rPr lang="en-CA" altLang="en-US" u="sng" dirty="0" smtClean="0">
                <a:solidFill>
                  <a:srgbClr val="FF0000"/>
                </a:solidFill>
              </a:rPr>
              <a:t>January 15, 2021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CA" altLang="en-US" dirty="0" smtClean="0"/>
              <a:t>Latest date to receive a response – </a:t>
            </a:r>
            <a:r>
              <a:rPr lang="en-CA" altLang="en-US" u="sng" dirty="0" smtClean="0">
                <a:solidFill>
                  <a:srgbClr val="FF0000"/>
                </a:solidFill>
              </a:rPr>
              <a:t>May 27, 2021</a:t>
            </a:r>
            <a:r>
              <a:rPr lang="en-CA" altLang="en-US" dirty="0" smtClean="0">
                <a:solidFill>
                  <a:srgbClr val="FF0000"/>
                </a:solidFill>
              </a:rPr>
              <a:t> </a:t>
            </a:r>
            <a:r>
              <a:rPr lang="en-CA" altLang="en-US" dirty="0" smtClean="0"/>
              <a:t>(CONDITIONAL acceptance or rejection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CA" altLang="en-US" dirty="0" smtClean="0"/>
              <a:t>You confirm acceptance by </a:t>
            </a:r>
            <a:r>
              <a:rPr lang="en-CA" altLang="en-US" u="sng" dirty="0" smtClean="0">
                <a:solidFill>
                  <a:srgbClr val="FF0000"/>
                </a:solidFill>
              </a:rPr>
              <a:t>June 1, 2021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CA" altLang="en-US" u="sng" dirty="0" smtClean="0">
                <a:solidFill>
                  <a:srgbClr val="FF0000"/>
                </a:solidFill>
              </a:rPr>
              <a:t>July 2021</a:t>
            </a:r>
            <a:r>
              <a:rPr lang="en-CA" altLang="en-US" i="1" dirty="0" smtClean="0">
                <a:solidFill>
                  <a:srgbClr val="FF0000"/>
                </a:solidFill>
              </a:rPr>
              <a:t> </a:t>
            </a:r>
            <a:r>
              <a:rPr lang="en-CA" altLang="en-US" i="1" dirty="0" smtClean="0"/>
              <a:t>– FIRM offer or rescind conditional offer </a:t>
            </a:r>
            <a:endParaRPr lang="en-US" altLang="en-US" i="1" dirty="0" smtClean="0"/>
          </a:p>
        </p:txBody>
      </p:sp>
      <p:pic>
        <p:nvPicPr>
          <p:cNvPr id="33796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962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altLang="en-US" sz="4000" dirty="0" smtClean="0">
                <a:solidFill>
                  <a:srgbClr val="7030A0"/>
                </a:solidFill>
              </a:rPr>
              <a:t>What is a</a:t>
            </a:r>
            <a:br>
              <a:rPr lang="en-CA" altLang="en-US" sz="4000" dirty="0" smtClean="0">
                <a:solidFill>
                  <a:srgbClr val="7030A0"/>
                </a:solidFill>
              </a:rPr>
            </a:br>
            <a:r>
              <a:rPr lang="en-CA" altLang="en-US" sz="4000" dirty="0" smtClean="0">
                <a:solidFill>
                  <a:srgbClr val="7030A0"/>
                </a:solidFill>
              </a:rPr>
              <a:t>‘Conditional’ Offer of Admission?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CA" altLang="en-US" dirty="0" smtClean="0"/>
          </a:p>
        </p:txBody>
      </p:sp>
      <p:pic>
        <p:nvPicPr>
          <p:cNvPr id="34820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47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altLang="en-US" sz="4000" dirty="0" smtClean="0">
                <a:solidFill>
                  <a:srgbClr val="7030A0"/>
                </a:solidFill>
              </a:rPr>
              <a:t>What is an </a:t>
            </a:r>
            <a:br>
              <a:rPr lang="en-CA" altLang="en-US" sz="4000" dirty="0" smtClean="0">
                <a:solidFill>
                  <a:srgbClr val="7030A0"/>
                </a:solidFill>
              </a:rPr>
            </a:br>
            <a:r>
              <a:rPr lang="en-CA" altLang="en-US" sz="4000" dirty="0" smtClean="0">
                <a:solidFill>
                  <a:srgbClr val="7030A0"/>
                </a:solidFill>
              </a:rPr>
              <a:t>‘Alternate’ Offer of Admission?”</a:t>
            </a:r>
            <a:endParaRPr lang="en-US" altLang="en-US" sz="4000" dirty="0" smtClean="0">
              <a:solidFill>
                <a:srgbClr val="7030A0"/>
              </a:solidFill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CA" altLang="en-US" smtClean="0"/>
          </a:p>
        </p:txBody>
      </p:sp>
      <p:pic>
        <p:nvPicPr>
          <p:cNvPr id="35844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716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 smtClean="0">
                <a:solidFill>
                  <a:srgbClr val="7030A0"/>
                </a:solidFill>
              </a:rPr>
              <a:t>Final Offer of Admission</a:t>
            </a:r>
            <a:endParaRPr lang="en-CA" altLang="en-US" dirty="0" smtClean="0">
              <a:solidFill>
                <a:srgbClr val="7030A0"/>
              </a:solidFill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Your offer will be confirmed in July (after semester 2 marks are submitted by TLSS to OUAC)</a:t>
            </a:r>
          </a:p>
          <a:p>
            <a:pPr eaLnBrk="1" hangingPunct="1">
              <a:defRPr/>
            </a:pPr>
            <a:r>
              <a:rPr lang="en-US" altLang="en-US" dirty="0" smtClean="0"/>
              <a:t>Your offer </a:t>
            </a:r>
            <a:r>
              <a:rPr lang="en-US" altLang="en-US" i="1" dirty="0" smtClean="0"/>
              <a:t>may be rescinded</a:t>
            </a:r>
            <a:r>
              <a:rPr lang="en-US" altLang="en-US" dirty="0" smtClean="0"/>
              <a:t> if your final </a:t>
            </a:r>
            <a:r>
              <a:rPr lang="en-US" altLang="en-US" dirty="0" err="1" smtClean="0"/>
              <a:t>sem</a:t>
            </a:r>
            <a:r>
              <a:rPr lang="en-US" altLang="en-US" dirty="0" smtClean="0"/>
              <a:t> 2 marks drop below required %</a:t>
            </a:r>
            <a:endParaRPr lang="en-CA" altLang="en-US" dirty="0" smtClean="0"/>
          </a:p>
        </p:txBody>
      </p:sp>
      <p:pic>
        <p:nvPicPr>
          <p:cNvPr id="36868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71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 smtClean="0">
                <a:solidFill>
                  <a:srgbClr val="7030A0"/>
                </a:solidFill>
              </a:rPr>
              <a:t>How do I pick my courses?</a:t>
            </a:r>
            <a:endParaRPr lang="en-CA" altLang="en-US" dirty="0" smtClean="0">
              <a:solidFill>
                <a:srgbClr val="7030A0"/>
              </a:solidFill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 dirty="0" smtClean="0"/>
              <a:t>Will receive a listing of courses after you confirm your acceptance</a:t>
            </a:r>
          </a:p>
          <a:p>
            <a:pPr eaLnBrk="1" hangingPunct="1">
              <a:defRPr/>
            </a:pPr>
            <a:r>
              <a:rPr lang="en-US" altLang="en-US" sz="2800" dirty="0" smtClean="0"/>
              <a:t>You need to know:  the </a:t>
            </a:r>
            <a:r>
              <a:rPr lang="en-US" altLang="en-US" sz="2800" dirty="0" smtClean="0">
                <a:solidFill>
                  <a:srgbClr val="C00000"/>
                </a:solidFill>
              </a:rPr>
              <a:t>required</a:t>
            </a:r>
            <a:r>
              <a:rPr lang="en-US" altLang="en-US" sz="2800" dirty="0" smtClean="0"/>
              <a:t> courses for your program and the </a:t>
            </a:r>
            <a:r>
              <a:rPr lang="en-US" altLang="en-US" sz="2800" dirty="0" smtClean="0">
                <a:solidFill>
                  <a:srgbClr val="C00000"/>
                </a:solidFill>
              </a:rPr>
              <a:t>options</a:t>
            </a:r>
            <a:r>
              <a:rPr lang="en-US" altLang="en-US" sz="2800" dirty="0" smtClean="0"/>
              <a:t> for electives</a:t>
            </a:r>
          </a:p>
          <a:p>
            <a:pPr eaLnBrk="1" hangingPunct="1">
              <a:defRPr/>
            </a:pPr>
            <a:r>
              <a:rPr lang="en-US" altLang="en-US" sz="2800" dirty="0" smtClean="0"/>
              <a:t>Handwrite your timetable (include section numbers!)</a:t>
            </a:r>
          </a:p>
          <a:p>
            <a:pPr eaLnBrk="1" hangingPunct="1">
              <a:defRPr/>
            </a:pPr>
            <a:r>
              <a:rPr lang="en-US" altLang="en-US" sz="2800" dirty="0" smtClean="0"/>
              <a:t>Know </a:t>
            </a:r>
            <a:r>
              <a:rPr lang="en-US" altLang="en-US" sz="2800" i="1" dirty="0" smtClean="0"/>
              <a:t>when </a:t>
            </a:r>
            <a:r>
              <a:rPr lang="en-US" altLang="en-US" sz="2800" dirty="0" smtClean="0"/>
              <a:t>and </a:t>
            </a:r>
            <a:r>
              <a:rPr lang="en-US" altLang="en-US" sz="2800" i="1" dirty="0" smtClean="0"/>
              <a:t>how</a:t>
            </a:r>
            <a:r>
              <a:rPr lang="en-US" altLang="en-US" sz="2800" dirty="0" smtClean="0"/>
              <a:t>  you submit your courses</a:t>
            </a:r>
            <a:endParaRPr lang="en-CA" altLang="en-US" sz="2800" dirty="0" smtClean="0"/>
          </a:p>
        </p:txBody>
      </p:sp>
      <p:pic>
        <p:nvPicPr>
          <p:cNvPr id="3789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912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 dirty="0" smtClean="0">
                <a:solidFill>
                  <a:srgbClr val="7030A0"/>
                </a:solidFill>
              </a:rPr>
              <a:t>What to do if NOT accepted anywhere ?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mtClean="0"/>
              <a:t>Call University – am I on a waiting list?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mtClean="0"/>
              <a:t>Ontario Universities’ Admission Information Service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mtClean="0"/>
              <a:t>Inquiries about possible openings at other Ontario universities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mtClean="0"/>
              <a:t>June – August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mtClean="0"/>
              <a:t>Service available on OUAC website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u="sng" smtClean="0"/>
              <a:t>519-823-1063</a:t>
            </a:r>
          </a:p>
        </p:txBody>
      </p:sp>
      <p:pic>
        <p:nvPicPr>
          <p:cNvPr id="38916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12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CA" altLang="en-US" dirty="0" smtClean="0">
              <a:solidFill>
                <a:srgbClr val="CCFFFF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CA" altLang="en-US" sz="3600" dirty="0" smtClean="0">
                <a:solidFill>
                  <a:schemeClr val="folHlink"/>
                </a:solidFill>
              </a:rPr>
              <a:t>Good Luck !!</a:t>
            </a: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CA" altLang="en-US" sz="3600" dirty="0" smtClean="0">
              <a:solidFill>
                <a:schemeClr val="accent1"/>
              </a:solidFill>
            </a:endParaRP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CA" altLang="en-US" sz="2400" dirty="0" smtClean="0"/>
              <a:t>Please come and see me</a:t>
            </a: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CA" altLang="en-US" sz="2400" dirty="0" smtClean="0"/>
              <a:t>if you have any</a:t>
            </a: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CA" altLang="en-US" sz="2400" dirty="0" smtClean="0"/>
              <a:t>questions</a:t>
            </a: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CA" altLang="en-US" dirty="0" smtClean="0"/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CA" altLang="en-US" dirty="0" smtClean="0"/>
              <a:t>We are your Cheerleaders</a:t>
            </a: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CA" alt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endParaRPr lang="en-CA" altLang="en-US" dirty="0" smtClean="0">
              <a:solidFill>
                <a:srgbClr val="FF0000"/>
              </a:solidFill>
            </a:endParaRPr>
          </a:p>
        </p:txBody>
      </p:sp>
      <p:pic>
        <p:nvPicPr>
          <p:cNvPr id="39940" name="Picture 4" descr="MC900278672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648200"/>
            <a:ext cx="1820863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91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altLang="en-US" sz="4000" dirty="0" smtClean="0">
                <a:solidFill>
                  <a:srgbClr val="7030A0"/>
                </a:solidFill>
              </a:rPr>
              <a:t>What is a </a:t>
            </a:r>
            <a:r>
              <a:rPr lang="en-CA" altLang="en-US" sz="4000" b="1" dirty="0" smtClean="0">
                <a:solidFill>
                  <a:srgbClr val="CCFFFF"/>
                </a:solidFill>
              </a:rPr>
              <a:t>General</a:t>
            </a:r>
            <a:r>
              <a:rPr lang="en-CA" altLang="en-US" sz="4000" dirty="0" smtClean="0">
                <a:solidFill>
                  <a:srgbClr val="CCFFFF"/>
                </a:solidFill>
              </a:rPr>
              <a:t> </a:t>
            </a:r>
            <a:r>
              <a:rPr lang="en-CA" altLang="en-US" sz="4000" dirty="0" smtClean="0">
                <a:solidFill>
                  <a:srgbClr val="7030A0"/>
                </a:solidFill>
              </a:rPr>
              <a:t>vs</a:t>
            </a:r>
            <a:r>
              <a:rPr lang="en-CA" altLang="en-US" sz="4000" dirty="0" smtClean="0">
                <a:solidFill>
                  <a:srgbClr val="CCFFFF"/>
                </a:solidFill>
              </a:rPr>
              <a:t> </a:t>
            </a:r>
            <a:r>
              <a:rPr lang="en-CA" altLang="en-US" sz="4000" b="1" dirty="0" smtClean="0">
                <a:solidFill>
                  <a:srgbClr val="CCFFFF"/>
                </a:solidFill>
              </a:rPr>
              <a:t>Honours</a:t>
            </a:r>
            <a:r>
              <a:rPr lang="en-CA" altLang="en-US" sz="4000" dirty="0" smtClean="0">
                <a:solidFill>
                  <a:srgbClr val="CCFFFF"/>
                </a:solidFill>
              </a:rPr>
              <a:t> </a:t>
            </a:r>
            <a:r>
              <a:rPr lang="en-CA" altLang="en-US" sz="4000" dirty="0" smtClean="0">
                <a:solidFill>
                  <a:srgbClr val="7030A0"/>
                </a:solidFill>
              </a:rPr>
              <a:t>Degree?</a:t>
            </a:r>
            <a:endParaRPr lang="en-US" altLang="en-US" sz="4000" dirty="0" smtClean="0">
              <a:solidFill>
                <a:srgbClr val="7030A0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altLang="en-US" dirty="0" smtClean="0">
                <a:solidFill>
                  <a:srgbClr val="FF0000"/>
                </a:solidFill>
              </a:rPr>
              <a:t>General</a:t>
            </a:r>
            <a:r>
              <a:rPr lang="en-CA" altLang="en-US" dirty="0" smtClean="0"/>
              <a:t> = 3 years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en-CA" altLang="en-US" dirty="0" smtClean="0"/>
          </a:p>
          <a:p>
            <a:pPr eaLnBrk="1" hangingPunct="1">
              <a:defRPr/>
            </a:pPr>
            <a:r>
              <a:rPr lang="en-CA" altLang="en-US" dirty="0" smtClean="0">
                <a:solidFill>
                  <a:srgbClr val="FF0000"/>
                </a:solidFill>
              </a:rPr>
              <a:t>Honours</a:t>
            </a:r>
            <a:r>
              <a:rPr lang="en-CA" altLang="en-US" dirty="0" smtClean="0"/>
              <a:t> = 4 years </a:t>
            </a:r>
            <a:r>
              <a:rPr lang="en-CA" altLang="en-US" sz="2400" dirty="0" smtClean="0"/>
              <a:t>(required for most Master’s and Professional degrees)</a:t>
            </a:r>
          </a:p>
        </p:txBody>
      </p:sp>
      <p:pic>
        <p:nvPicPr>
          <p:cNvPr id="6148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67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altLang="en-US" dirty="0" smtClean="0">
                <a:solidFill>
                  <a:srgbClr val="7030A0"/>
                </a:solidFill>
              </a:rPr>
              <a:t>How do I choose a university?</a:t>
            </a:r>
            <a:endParaRPr lang="en-US" altLang="en-US" dirty="0" smtClean="0">
              <a:solidFill>
                <a:srgbClr val="7030A0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altLang="en-US" dirty="0" smtClean="0"/>
              <a:t>What is the best school?</a:t>
            </a:r>
          </a:p>
          <a:p>
            <a:pPr eaLnBrk="1" hangingPunct="1">
              <a:defRPr/>
            </a:pPr>
            <a:r>
              <a:rPr lang="en-CA" altLang="en-US" dirty="0" smtClean="0"/>
              <a:t>What is the best program?</a:t>
            </a:r>
          </a:p>
          <a:p>
            <a:pPr eaLnBrk="1" hangingPunct="1">
              <a:defRPr/>
            </a:pPr>
            <a:r>
              <a:rPr lang="en-CA" altLang="en-US" dirty="0" smtClean="0"/>
              <a:t>What are the admission requirements/grades?</a:t>
            </a:r>
          </a:p>
          <a:p>
            <a:pPr eaLnBrk="1" hangingPunct="1">
              <a:defRPr/>
            </a:pPr>
            <a:r>
              <a:rPr lang="en-CA" altLang="en-US" dirty="0" smtClean="0"/>
              <a:t>What about other considerations: Size? Location? Co-op? Campus atmosphere? Extra-curricular activities?</a:t>
            </a:r>
            <a:endParaRPr lang="en-US" altLang="en-US" dirty="0" smtClean="0"/>
          </a:p>
        </p:txBody>
      </p:sp>
      <p:pic>
        <p:nvPicPr>
          <p:cNvPr id="717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707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altLang="en-US" dirty="0" smtClean="0">
                <a:solidFill>
                  <a:srgbClr val="7030A0"/>
                </a:solidFill>
              </a:rPr>
              <a:t>What is a prerequisite?</a:t>
            </a:r>
            <a:endParaRPr lang="en-US" altLang="en-US" dirty="0" smtClean="0">
              <a:solidFill>
                <a:srgbClr val="7030A0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2275" y="1828800"/>
            <a:ext cx="82296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CA" altLang="en-US" dirty="0" smtClean="0"/>
              <a:t>A high school course you must successfully complete prior to admission into a particular program </a:t>
            </a:r>
            <a:r>
              <a:rPr lang="en-CA" altLang="en-US" sz="2400" dirty="0" smtClean="0"/>
              <a:t>(these are non-negotiable)</a:t>
            </a:r>
          </a:p>
          <a:p>
            <a:pPr eaLnBrk="1" hangingPunct="1">
              <a:defRPr/>
            </a:pPr>
            <a:r>
              <a:rPr lang="en-CA" altLang="en-US" dirty="0" smtClean="0"/>
              <a:t>Graduate/professional degrees will have prerequisites too.  These will be required university courses </a:t>
            </a:r>
            <a:r>
              <a:rPr lang="en-CA" altLang="en-US" sz="2400" dirty="0" smtClean="0"/>
              <a:t>(not high school ones)</a:t>
            </a:r>
          </a:p>
          <a:p>
            <a:pPr eaLnBrk="1" hangingPunct="1">
              <a:defRPr/>
            </a:pPr>
            <a:r>
              <a:rPr lang="en-CA" altLang="en-US" dirty="0" smtClean="0"/>
              <a:t>This is a matching game!</a:t>
            </a:r>
          </a:p>
        </p:txBody>
      </p:sp>
      <p:pic>
        <p:nvPicPr>
          <p:cNvPr id="8196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32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altLang="en-US" sz="4000" dirty="0" smtClean="0">
                <a:solidFill>
                  <a:srgbClr val="7030A0"/>
                </a:solidFill>
              </a:rPr>
              <a:t>What is a “major” program of study?</a:t>
            </a:r>
            <a:endParaRPr lang="en-US" altLang="en-US" sz="4000" dirty="0" smtClean="0">
              <a:solidFill>
                <a:srgbClr val="7030A0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altLang="en-US" dirty="0" smtClean="0"/>
              <a:t>Major</a:t>
            </a:r>
          </a:p>
          <a:p>
            <a:pPr eaLnBrk="1" hangingPunct="1">
              <a:defRPr/>
            </a:pPr>
            <a:r>
              <a:rPr lang="en-CA" altLang="en-US" dirty="0" smtClean="0"/>
              <a:t>Double major</a:t>
            </a:r>
          </a:p>
          <a:p>
            <a:pPr eaLnBrk="1" hangingPunct="1">
              <a:defRPr/>
            </a:pPr>
            <a:r>
              <a:rPr lang="en-CA" altLang="en-US" dirty="0" smtClean="0"/>
              <a:t>Major / minor</a:t>
            </a:r>
          </a:p>
          <a:p>
            <a:pPr eaLnBrk="1" hangingPunct="1">
              <a:defRPr/>
            </a:pPr>
            <a:r>
              <a:rPr lang="en-CA" altLang="en-US" dirty="0" smtClean="0"/>
              <a:t>How do I declare?</a:t>
            </a:r>
          </a:p>
          <a:p>
            <a:pPr eaLnBrk="1" hangingPunct="1">
              <a:defRPr/>
            </a:pPr>
            <a:r>
              <a:rPr lang="en-CA" altLang="en-US" dirty="0" smtClean="0"/>
              <a:t>Can I change my mind?</a:t>
            </a:r>
            <a:endParaRPr lang="en-US" altLang="en-US" dirty="0" smtClean="0"/>
          </a:p>
        </p:txBody>
      </p:sp>
      <p:pic>
        <p:nvPicPr>
          <p:cNvPr id="9220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57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altLang="en-US" dirty="0" smtClean="0">
                <a:solidFill>
                  <a:srgbClr val="7030A0"/>
                </a:solidFill>
              </a:rPr>
              <a:t>How do I choose a major?</a:t>
            </a:r>
            <a:endParaRPr lang="en-US" altLang="en-US" dirty="0" smtClean="0">
              <a:solidFill>
                <a:srgbClr val="7030A0"/>
              </a:solidFill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2296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CA" altLang="en-US" dirty="0" smtClean="0"/>
              <a:t>‘</a:t>
            </a:r>
            <a:r>
              <a:rPr lang="en-CA" altLang="en-US" dirty="0" smtClean="0">
                <a:solidFill>
                  <a:schemeClr val="folHlink"/>
                </a:solidFill>
              </a:rPr>
              <a:t>Compare shop</a:t>
            </a:r>
            <a:r>
              <a:rPr lang="en-CA" altLang="en-US" dirty="0" smtClean="0"/>
              <a:t>’ programs at different schools</a:t>
            </a:r>
          </a:p>
          <a:p>
            <a:pPr eaLnBrk="1" hangingPunct="1">
              <a:defRPr/>
            </a:pPr>
            <a:r>
              <a:rPr lang="en-CA" altLang="en-US" dirty="0" smtClean="0"/>
              <a:t>Look at all </a:t>
            </a:r>
            <a:r>
              <a:rPr lang="en-CA" altLang="en-US" dirty="0" smtClean="0">
                <a:solidFill>
                  <a:srgbClr val="FFC000"/>
                </a:solidFill>
              </a:rPr>
              <a:t>required courses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altLang="en-US" dirty="0" smtClean="0">
                <a:hlinkClick r:id="rId4"/>
              </a:rPr>
              <a:t>www.ontariouniversitiesinfo.ca</a:t>
            </a:r>
            <a:endParaRPr lang="en-US" altLang="en-US" dirty="0" smtClean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altLang="en-US" dirty="0">
                <a:hlinkClick r:id="rId5"/>
              </a:rPr>
              <a:t>https://bhsc.mcmaster.ca/bhsc-core</a:t>
            </a:r>
            <a:r>
              <a:rPr lang="en-US" altLang="en-US" dirty="0" smtClean="0">
                <a:hlinkClick r:id="rId5"/>
              </a:rPr>
              <a:t>/</a:t>
            </a:r>
            <a:endParaRPr lang="en-US" altLang="en-US" dirty="0" smtClean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400" dirty="0">
                <a:hlinkClick r:id="rId6"/>
              </a:rPr>
              <a:t>http://calendar.uoit.ca/preview_program.php?catoid=20&amp;poid=3658&amp;returnto=826</a:t>
            </a:r>
            <a:endParaRPr lang="en-US" altLang="en-US" sz="2400" dirty="0" smtClean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altLang="en-US" dirty="0" smtClean="0"/>
          </a:p>
        </p:txBody>
      </p:sp>
      <p:pic>
        <p:nvPicPr>
          <p:cNvPr id="10244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61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3575" y="-38100"/>
            <a:ext cx="1301115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46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Image" ma:contentTypeID="0x0101009148F5A04DDD49CBA7127AADA5FB792B00AADE34325A8B49CDA8BB4DB53328F21400B9777EC37B49534D9F1BC0D241DF3B33" ma:contentTypeVersion="1" ma:contentTypeDescription="Upload an image." ma:contentTypeScope="" ma:versionID="913966d76d9b5e4946103f271328572f">
  <xsd:schema xmlns:xsd="http://www.w3.org/2001/XMLSchema" xmlns:xs="http://www.w3.org/2001/XMLSchema" xmlns:p="http://schemas.microsoft.com/office/2006/metadata/properties" xmlns:ns1="http://schemas.microsoft.com/sharepoint/v3" xmlns:ns2="BFDF4BC2-EFC6-461C-A22E-46B6FF0E56DA" xmlns:ns3="http://schemas.microsoft.com/sharepoint/v3/fields" targetNamespace="http://schemas.microsoft.com/office/2006/metadata/properties" ma:root="true" ma:fieldsID="55ae06539256927f6276fc9461478549" ns1:_="" ns2:_="" ns3:_="">
    <xsd:import namespace="http://schemas.microsoft.com/sharepoint/v3"/>
    <xsd:import namespace="BFDF4BC2-EFC6-461C-A22E-46B6FF0E56DA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1:FileRef" minOccurs="0"/>
                <xsd:element ref="ns1:File_x0020_Type" minOccurs="0"/>
                <xsd:element ref="ns1:HTML_x0020_File_x0020_Type" minOccurs="0"/>
                <xsd:element ref="ns1:FSObjType" minOccurs="0"/>
                <xsd:element ref="ns2:ThumbnailExists" minOccurs="0"/>
                <xsd:element ref="ns2:PreviewExists" minOccurs="0"/>
                <xsd:element ref="ns2:ImageWidth" minOccurs="0"/>
                <xsd:element ref="ns2:ImageHeight" minOccurs="0"/>
                <xsd:element ref="ns2:ImageCreateDate" minOccurs="0"/>
                <xsd:element ref="ns3:wic_System_Copyright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FileRef" ma:index="8" nillable="true" ma:displayName="URL Path" ma:hidden="true" ma:list="Docs" ma:internalName="FileRef" ma:readOnly="true" ma:showField="FullUrl">
      <xsd:simpleType>
        <xsd:restriction base="dms:Lookup"/>
      </xsd:simpleType>
    </xsd:element>
    <xsd:element name="File_x0020_Type" ma:index="9" nillable="true" ma:displayName="File Type" ma:hidden="true" ma:internalName="File_x0020_Type" ma:readOnly="true">
      <xsd:simpleType>
        <xsd:restriction base="dms:Text"/>
      </xsd:simpleType>
    </xsd:element>
    <xsd:element name="HTML_x0020_File_x0020_Type" ma:index="10" nillable="true" ma:displayName="HTML File Type" ma:hidden="true" ma:internalName="HTML_x0020_File_x0020_Type" ma:readOnly="true">
      <xsd:simpleType>
        <xsd:restriction base="dms:Text"/>
      </xsd:simpleType>
    </xsd:element>
    <xsd:element name="FSObjType" ma:index="11" nillable="true" ma:displayName="Item Type" ma:hidden="true" ma:list="Docs" ma:internalName="FSObjType" ma:readOnly="true" ma:showField="FSType">
      <xsd:simpleType>
        <xsd:restriction base="dms:Lookup"/>
      </xsd:simpleType>
    </xsd:element>
    <xsd:element name="PublishingStartDate" ma:index="27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28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DF4BC2-EFC6-461C-A22E-46B6FF0E56DA" elementFormDefault="qualified">
    <xsd:import namespace="http://schemas.microsoft.com/office/2006/documentManagement/types"/>
    <xsd:import namespace="http://schemas.microsoft.com/office/infopath/2007/PartnerControls"/>
    <xsd:element name="ThumbnailExists" ma:index="18" nillable="true" ma:displayName="Thumbnail Exists" ma:default="FALSE" ma:hidden="true" ma:internalName="ThumbnailExists" ma:readOnly="true">
      <xsd:simpleType>
        <xsd:restriction base="dms:Boolean"/>
      </xsd:simpleType>
    </xsd:element>
    <xsd:element name="PreviewExists" ma:index="19" nillable="true" ma:displayName="Preview Exists" ma:default="FALSE" ma:hidden="true" ma:internalName="PreviewExists" ma:readOnly="true">
      <xsd:simpleType>
        <xsd:restriction base="dms:Boolean"/>
      </xsd:simpleType>
    </xsd:element>
    <xsd:element name="ImageWidth" ma:index="20" nillable="true" ma:displayName="Width" ma:internalName="ImageWidth" ma:readOnly="true">
      <xsd:simpleType>
        <xsd:restriction base="dms:Unknown"/>
      </xsd:simpleType>
    </xsd:element>
    <xsd:element name="ImageHeight" ma:index="22" nillable="true" ma:displayName="Height" ma:internalName="ImageHeight" ma:readOnly="true">
      <xsd:simpleType>
        <xsd:restriction base="dms:Unknown"/>
      </xsd:simpleType>
    </xsd:element>
    <xsd:element name="ImageCreateDate" ma:index="25" nillable="true" ma:displayName="Date Picture Taken" ma:format="DateTime" ma:hidden="true" ma:internalName="ImageCreate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26" nillable="true" ma:displayName="Copyright" ma:internalName="wic_System_Copyright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4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 ma:index="23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wic_System_Copyright xmlns="http://schemas.microsoft.com/sharepoint/v3/fields" xsi:nil="true"/>
    <ImageCreateDate xmlns="BFDF4BC2-EFC6-461C-A22E-46B6FF0E56DA" xsi:nil="true"/>
  </documentManagement>
</p:properties>
</file>

<file path=customXml/itemProps1.xml><?xml version="1.0" encoding="utf-8"?>
<ds:datastoreItem xmlns:ds="http://schemas.openxmlformats.org/officeDocument/2006/customXml" ds:itemID="{F47FF8AC-BFA3-40F2-B408-FFD2321D49E1}"/>
</file>

<file path=customXml/itemProps2.xml><?xml version="1.0" encoding="utf-8"?>
<ds:datastoreItem xmlns:ds="http://schemas.openxmlformats.org/officeDocument/2006/customXml" ds:itemID="{87192A5C-396C-4D9C-AFE0-97E0E2B9C285}"/>
</file>

<file path=customXml/itemProps3.xml><?xml version="1.0" encoding="utf-8"?>
<ds:datastoreItem xmlns:ds="http://schemas.openxmlformats.org/officeDocument/2006/customXml" ds:itemID="{EB964F94-698D-4D12-B697-BC4927368547}"/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17701</TotalTime>
  <Words>895</Words>
  <Application>Microsoft Office PowerPoint</Application>
  <PresentationFormat>On-screen Show (4:3)</PresentationFormat>
  <Paragraphs>157</Paragraphs>
  <Slides>37</Slides>
  <Notes>1</Notes>
  <HiddenSlides>0</HiddenSlides>
  <MMClips>37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Tahoma</vt:lpstr>
      <vt:lpstr>Wingdings</vt:lpstr>
      <vt:lpstr>Textured</vt:lpstr>
      <vt:lpstr> University  101</vt:lpstr>
      <vt:lpstr>Thank you for joining </vt:lpstr>
      <vt:lpstr>What is a Degree?</vt:lpstr>
      <vt:lpstr>What is a General vs Honours Degree?</vt:lpstr>
      <vt:lpstr>How do I choose a university?</vt:lpstr>
      <vt:lpstr>What is a prerequisite?</vt:lpstr>
      <vt:lpstr>What is a “major” program of study?</vt:lpstr>
      <vt:lpstr>How do I choose a major?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an admission average?</vt:lpstr>
      <vt:lpstr>What is “Additional Admission Information?”</vt:lpstr>
      <vt:lpstr>How do universities treat different types of courses?</vt:lpstr>
      <vt:lpstr>Professional Courses</vt:lpstr>
      <vt:lpstr>How do I visit a campus?</vt:lpstr>
      <vt:lpstr>How do I find out about universities outside of Ontario?</vt:lpstr>
      <vt:lpstr>How much will university cost?</vt:lpstr>
      <vt:lpstr>Personal Wellness</vt:lpstr>
      <vt:lpstr>How do I find Scholarships?</vt:lpstr>
      <vt:lpstr>How do I apply?</vt:lpstr>
      <vt:lpstr>How many programs can I apply for?</vt:lpstr>
      <vt:lpstr>What if I take a gap year?</vt:lpstr>
      <vt:lpstr>What are the programs offered jointly by colleges and universities?</vt:lpstr>
      <vt:lpstr>PowerPoint Presentation</vt:lpstr>
      <vt:lpstr>PowerPoint Presentation</vt:lpstr>
      <vt:lpstr>PowerPoint Presentation</vt:lpstr>
      <vt:lpstr>PowerPoint Presentation</vt:lpstr>
      <vt:lpstr>Timeframes</vt:lpstr>
      <vt:lpstr>What is a ‘Conditional’ Offer of Admission?</vt:lpstr>
      <vt:lpstr>What is an  ‘Alternate’ Offer of Admission?”</vt:lpstr>
      <vt:lpstr>Final Offer of Admission</vt:lpstr>
      <vt:lpstr>How do I pick my courses?</vt:lpstr>
      <vt:lpstr>What to do if NOT accepted anywhere ?</vt:lpstr>
      <vt:lpstr>PowerPoint Presentation</vt:lpstr>
    </vt:vector>
  </TitlesOfParts>
  <Company>Simcoe County District School Board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Preparing for University</dc:title>
  <dc:creator>SCDSB</dc:creator>
  <cp:keywords/>
  <dc:description/>
  <cp:lastModifiedBy>Pellarin, Kerrie</cp:lastModifiedBy>
  <cp:revision>91</cp:revision>
  <dcterms:created xsi:type="dcterms:W3CDTF">2009-09-24T15:41:48Z</dcterms:created>
  <dcterms:modified xsi:type="dcterms:W3CDTF">2020-10-09T12:26:04Z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  <property fmtid="{D5CDD505-2E9C-101B-9397-08002B2CF9AE}" pid="3" name="ContentTypeId">
    <vt:lpwstr>0x0101009148F5A04DDD49CBA7127AADA5FB792B00AADE34325A8B49CDA8BB4DB53328F21400B9777EC37B49534D9F1BC0D241DF3B33</vt:lpwstr>
  </property>
</Properties>
</file>